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10691800" cx="7559675"/>
  <p:notesSz cx="6858000" cy="9144000"/>
  <p:embeddedFontLst>
    <p:embeddedFont>
      <p:font typeface="Open Sans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7">
          <p15:clr>
            <a:srgbClr val="000000"/>
          </p15:clr>
        </p15:guide>
        <p15:guide id="2" pos="2381">
          <p15:clr>
            <a:srgbClr val="000000"/>
          </p15:clr>
        </p15:guide>
      </p15:sldGuideLst>
    </p:ext>
    <p:ext uri="GoogleSlidesCustomDataVersion2">
      <go:slidesCustomData xmlns:go="http://customooxmlschemas.google.com/" r:id="rId26" roundtripDataSignature="AMtx7mgSpHVMfWPzFUru4/VsoPS5VooiO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7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OpenSans-regular.fntdata"/><Relationship Id="rId21" Type="http://schemas.openxmlformats.org/officeDocument/2006/relationships/slide" Target="slides/slide16.xml"/><Relationship Id="rId24" Type="http://schemas.openxmlformats.org/officeDocument/2006/relationships/font" Target="fonts/OpenSans-italic.fntdata"/><Relationship Id="rId23" Type="http://schemas.openxmlformats.org/officeDocument/2006/relationships/font" Target="fonts/OpenSans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customschemas.google.com/relationships/presentationmetadata" Target="metadata"/><Relationship Id="rId25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f81126334d_0_8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gf81126334d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f81126334d_0_117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gf81126334d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f81126334d_0_14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gf81126334d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f7f8b365c8_1_142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gf7f8b365c8_1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fe9d51c04f_0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g2fe9d51c04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2fe9d51c04f_0_1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0" name="Google Shape;290;g2fe9d51c04f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11523b8fdf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7" name="Google Shape;307;g11523b8fdf7_1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f8a48c4d7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gf8a48c4d7a_0_2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f7f8b365c8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1" name="Google Shape;101;gf7f8b365c8_2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f8a48c4d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gf8a48c4d7a_0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f81126334d_0_6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gf81126334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f81126334d_0_23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gf81126334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f81126334d_0_42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gf81126334d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f7f8b365c8_1_23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gf7f8b365c8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f81126334d_0_6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gf81126334d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945000" y="1749826"/>
            <a:ext cx="5670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515813" y="2665576"/>
            <a:ext cx="6520500" cy="44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515813" y="7155226"/>
            <a:ext cx="6520500" cy="23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520735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520735" y="2621026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520735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3827250" y="2621026"/>
            <a:ext cx="32139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3827250" y="3905550"/>
            <a:ext cx="32139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3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zenodo.org/record/5906818" TargetMode="External"/><Relationship Id="rId4" Type="http://schemas.openxmlformats.org/officeDocument/2006/relationships/hyperlink" Target="https://sparceurope.org/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creativecommons.org/licenses/by/4.0/" TargetMode="External"/><Relationship Id="rId7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Relationship Id="rId8" Type="http://schemas.openxmlformats.org/officeDocument/2006/relationships/hyperlink" Target="https://tinyurl.com/openedrec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sdgs.un.org/goals/goal4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6.png"/><Relationship Id="rId6" Type="http://schemas.openxmlformats.org/officeDocument/2006/relationships/hyperlink" Target="https://tinyurl.com/openedrec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1056640" y="1065775"/>
            <a:ext cx="3251199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553973" y="4408758"/>
            <a:ext cx="6418200" cy="160061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КОМПЛЕТ АЛАТКИ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586334" y="6006100"/>
            <a:ext cx="6418200" cy="985057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DE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Користите наше шаблоне у циљу заговарања отвореног образовања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8" name="Google Shape;88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869" y="72047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f81126334d_0_8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gf81126334d_0_84"/>
          <p:cNvSpPr/>
          <p:nvPr/>
        </p:nvSpPr>
        <p:spPr>
          <a:xfrm>
            <a:off x="182250" y="3907125"/>
            <a:ext cx="6239700" cy="5780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f81126334d_0_8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f81126334d_0_84"/>
          <p:cNvSpPr/>
          <p:nvPr/>
        </p:nvSpPr>
        <p:spPr>
          <a:xfrm>
            <a:off x="47188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9" name="Google Shape;219;gf81126334d_0_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f81126334d_0_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gf81126334d_0_8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gf81126334d_0_84"/>
          <p:cNvSpPr txBox="1"/>
          <p:nvPr/>
        </p:nvSpPr>
        <p:spPr>
          <a:xfrm>
            <a:off x="2357725" y="459425"/>
            <a:ext cx="4629300" cy="172351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3" name="Google Shape;223;gf81126334d_0_84"/>
          <p:cNvSpPr txBox="1"/>
          <p:nvPr/>
        </p:nvSpPr>
        <p:spPr>
          <a:xfrm>
            <a:off x="356849" y="4059533"/>
            <a:ext cx="5821200" cy="57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DE" sz="1900" u="none" cap="none" strike="noStrike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Предности отвореног образовања (ОЕ) </a:t>
            </a:r>
            <a:endParaRPr b="1" i="0" sz="1900" u="none" cap="none" strike="noStrike">
              <a:solidFill>
                <a:srgbClr val="D8D8D8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DE" sz="18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за институције</a:t>
            </a:r>
            <a:endParaRPr b="1" i="0" sz="18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Побољшајте економски аспект: </a:t>
            </a:r>
            <a:r>
              <a:rPr b="0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су бесплатни, могу се одштампати, трајно похранити и лако ажурирати. Средства која би се иначе користила за куповину уџбеника могу се преусмерити на технологију, унапређивање наставе или смањење дуга.</a:t>
            </a:r>
            <a:endParaRPr b="0" i="0" sz="1600" u="none" cap="none" strike="noStrike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Подржите развој факултета: </a:t>
            </a:r>
            <a:r>
              <a:rPr b="0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олакшан приступ отвореним образовним изворима (OER) и њихова употреба, као и сарадња међуинституционалних чланова факултета, доприносе квалитету образовних материјала.</a:t>
            </a:r>
            <a:endParaRPr b="0" i="0" sz="1600" u="none" cap="none" strike="noStrike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Искористите јавне инвестиције на најбољи начин: </a:t>
            </a:r>
            <a:r>
              <a:rPr b="0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помоћу</a:t>
            </a:r>
            <a:r>
              <a:rPr b="1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средства која долазе из јавног финансирања производе се јавна знања и деле између више институција, при чему се смањују додатни трошкови.</a:t>
            </a:r>
            <a:endParaRPr b="0" i="0" sz="1600" u="none" cap="none" strike="noStrike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Подржите самопромовисање: </a:t>
            </a:r>
            <a:r>
              <a:rPr b="0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слика о институцији може се умногоме поправити захваљујући дељењу и поновној употреби квалитетних OER материјала.</a:t>
            </a:r>
            <a:endParaRPr b="0" i="0" sz="1600" u="none" cap="none" strike="noStrike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Подржите међународну сарадњу: </a:t>
            </a:r>
            <a:r>
              <a:rPr b="0" i="0" lang="en-DE" sz="14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рад са отвореним образовним изворима (OER) повећава видљивост институције и путем активне сарадње са другим институцијама широм света подиже јој углед на међународном нивоу.</a:t>
            </a:r>
            <a:endParaRPr b="0" i="0" sz="1600" u="none" cap="none" strike="noStrike">
              <a:solidFill>
                <a:srgbClr val="F2F2F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Google Shape;224;gf81126334d_0_84"/>
          <p:cNvSpPr txBox="1"/>
          <p:nvPr/>
        </p:nvSpPr>
        <p:spPr>
          <a:xfrm>
            <a:off x="493200" y="2290460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УНЕСКО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f81126334d_0_117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gf81126334d_0_117"/>
          <p:cNvSpPr/>
          <p:nvPr/>
        </p:nvSpPr>
        <p:spPr>
          <a:xfrm>
            <a:off x="182250" y="3899650"/>
            <a:ext cx="62652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gf81126334d_0_117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gf81126334d_0_117"/>
          <p:cNvSpPr/>
          <p:nvPr/>
        </p:nvSpPr>
        <p:spPr>
          <a:xfrm>
            <a:off x="47188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3" name="Google Shape;233;gf81126334d_0_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gf81126334d_0_1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gf81126334d_0_117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gf81126334d_0_117"/>
          <p:cNvSpPr txBox="1"/>
          <p:nvPr/>
        </p:nvSpPr>
        <p:spPr>
          <a:xfrm>
            <a:off x="2357725" y="459425"/>
            <a:ext cx="4629300" cy="172351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7" name="Google Shape;237;gf81126334d_0_117"/>
          <p:cNvSpPr txBox="1"/>
          <p:nvPr/>
        </p:nvSpPr>
        <p:spPr>
          <a:xfrm>
            <a:off x="501325" y="4358625"/>
            <a:ext cx="5585100" cy="36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r>
              <a:rPr lang="en-DE"/>
              <a:t> </a:t>
            </a:r>
            <a:r>
              <a:rPr b="1" i="0" lang="en-DE" sz="1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en-DE" sz="1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6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Олакшајте регрутовање:</a:t>
            </a:r>
            <a:endParaRPr b="0" i="0" sz="1200" u="none" cap="none" strike="noStrike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DE" sz="16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употреба отворених образовних извора (OER) повећава учешће у високом образовању тако што досеже до ванредних студената који доносе одлуке на основу квалитета понуђених образовних материјала.</a:t>
            </a:r>
            <a:endParaRPr b="0" i="0" sz="1200" u="none" cap="none" strike="noStrike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F2F2F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6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Задржите дипломце:</a:t>
            </a:r>
            <a:endParaRPr b="0" i="0" sz="1200" u="none" cap="none" strike="noStrike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DE" sz="1600" u="none" cap="none" strike="noStrike">
                <a:solidFill>
                  <a:srgbClr val="F2F2F2"/>
                </a:solidFill>
                <a:latin typeface="Open Sans"/>
                <a:ea typeface="Open Sans"/>
                <a:cs typeface="Open Sans"/>
                <a:sym typeface="Open Sans"/>
              </a:rPr>
              <a:t>пружање квалитетних отворених образовних извора (OER) дипломцима помаже институцији да одржи активну везу са њима.</a:t>
            </a:r>
            <a:endParaRPr b="0" i="0" sz="1500" u="none" cap="none" strike="noStrike">
              <a:solidFill>
                <a:srgbClr val="F2F2F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8" name="Google Shape;238;gf81126334d_0_117"/>
          <p:cNvSpPr txBox="1"/>
          <p:nvPr/>
        </p:nvSpPr>
        <p:spPr>
          <a:xfrm>
            <a:off x="493200" y="2290460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УНЕСКО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f81126334d_0_141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gf81126334d_0_141"/>
          <p:cNvSpPr/>
          <p:nvPr/>
        </p:nvSpPr>
        <p:spPr>
          <a:xfrm>
            <a:off x="493200" y="3899650"/>
            <a:ext cx="69174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gf81126334d_0_141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6" name="Google Shape;246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gf81126334d_0_141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8" name="Google Shape;248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gf81126334d_0_141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0" name="Google Shape;250;gf81126334d_0_1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gf81126334d_0_141"/>
          <p:cNvSpPr txBox="1"/>
          <p:nvPr/>
        </p:nvSpPr>
        <p:spPr>
          <a:xfrm>
            <a:off x="1839000" y="3975975"/>
            <a:ext cx="53751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r>
              <a:rPr lang="en-DE"/>
              <a:t> </a:t>
            </a: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1800" u="none" cap="none" strike="noStrike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 све</a:t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2" name="Google Shape;252;gf81126334d_0_141"/>
          <p:cNvSpPr txBox="1"/>
          <p:nvPr/>
        </p:nvSpPr>
        <p:spPr>
          <a:xfrm>
            <a:off x="2357725" y="459425"/>
            <a:ext cx="4629300" cy="172351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Google Shape;253;gf81126334d_0_141"/>
          <p:cNvSpPr/>
          <p:nvPr/>
        </p:nvSpPr>
        <p:spPr>
          <a:xfrm>
            <a:off x="-11574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gf81126334d_0_141"/>
          <p:cNvSpPr txBox="1"/>
          <p:nvPr/>
        </p:nvSpPr>
        <p:spPr>
          <a:xfrm>
            <a:off x="1814200" y="4597600"/>
            <a:ext cx="5572200" cy="48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Откључајте информације: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знање се може дисеминирати нашироко тако што су отворени образовни извори преко лиценци доступни свакоме ко је заинтересован.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Пренесите знање: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образовни извори који су финансирани јавним средствима доступни су јавности за поновну употребу и дељење.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Нека учење буде целоживотно: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бити у току и обезбедити континуирано учење постало је приступачно свима, чиме је премошћен јаз између формалних и неформалних отворених могућности.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Повећајте једнакост: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бесплатни интернет извори олакшавају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приступ знању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истог квалитета свима, без обзира на друштвени и материјални статус.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разноврсност и инклузивност: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материјали, који се лако деле и којима се приступа преко интернета, одличан су алат да се открију и упознају различита гледишта.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Негујте грађанску науку: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знање може свако да створи, а доступност материјала олакшава људима да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континуирано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стичу знања.</a:t>
            </a:r>
            <a:endParaRPr/>
          </a:p>
        </p:txBody>
      </p:sp>
      <p:sp>
        <p:nvSpPr>
          <p:cNvPr id="255" name="Google Shape;255;gf81126334d_0_141"/>
          <p:cNvSpPr txBox="1"/>
          <p:nvPr/>
        </p:nvSpPr>
        <p:spPr>
          <a:xfrm>
            <a:off x="493200" y="2290460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УНЕСКО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f7f8b365c8_1_1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gf7f8b365c8_1_142"/>
          <p:cNvSpPr/>
          <p:nvPr/>
        </p:nvSpPr>
        <p:spPr>
          <a:xfrm>
            <a:off x="493200" y="3899650"/>
            <a:ext cx="69174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gf7f8b365c8_1_14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" name="Google Shape;263;gf7f8b365c8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gf7f8b365c8_1_1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5" name="Google Shape;265;gf7f8b365c8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gf7f8b365c8_1_1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7" name="Google Shape;267;gf7f8b365c8_1_1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gf7f8b365c8_1_142"/>
          <p:cNvSpPr txBox="1"/>
          <p:nvPr/>
        </p:nvSpPr>
        <p:spPr>
          <a:xfrm>
            <a:off x="2295075" y="4129400"/>
            <a:ext cx="49206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r>
              <a:rPr lang="en-DE"/>
              <a:t> </a:t>
            </a: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1800" u="none" cap="none" strike="noStrike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све </a:t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9" name="Google Shape;269;gf7f8b365c8_1_142"/>
          <p:cNvSpPr txBox="1"/>
          <p:nvPr/>
        </p:nvSpPr>
        <p:spPr>
          <a:xfrm>
            <a:off x="2197525" y="4986900"/>
            <a:ext cx="4920600" cy="38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Унапредите квалитет: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свако може да допринесе унапређењу квалитета отворених образовних извора (OER) тако што ће поставити питање о ономе што му је нејасно; немати приступ значи немати питање, ако нема питања значи нема ни недоумица, а ако нема недоумица, значи да нема побољшања.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Проширите границе: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изузетан су начин да се размене знања изван граница јер се оно што заиста функционише на локалном нивоу може прилагодити.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0" name="Google Shape;270;gf7f8b365c8_1_142"/>
          <p:cNvSpPr txBox="1"/>
          <p:nvPr/>
        </p:nvSpPr>
        <p:spPr>
          <a:xfrm>
            <a:off x="2357725" y="459425"/>
            <a:ext cx="4629300" cy="172351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1" name="Google Shape;271;gf7f8b365c8_1_142"/>
          <p:cNvSpPr/>
          <p:nvPr/>
        </p:nvSpPr>
        <p:spPr>
          <a:xfrm>
            <a:off x="-979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gf7f8b365c8_1_142"/>
          <p:cNvSpPr txBox="1"/>
          <p:nvPr/>
        </p:nvSpPr>
        <p:spPr>
          <a:xfrm>
            <a:off x="493200" y="2290460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УНЕСКО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fe9d51c04f_0_0"/>
          <p:cNvSpPr/>
          <p:nvPr/>
        </p:nvSpPr>
        <p:spPr>
          <a:xfrm>
            <a:off x="152989" y="152400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g2fe9d51c04f_0_0"/>
          <p:cNvSpPr/>
          <p:nvPr/>
        </p:nvSpPr>
        <p:spPr>
          <a:xfrm>
            <a:off x="182325" y="3879850"/>
            <a:ext cx="7228200" cy="58584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g2fe9d51c04f_0_0"/>
          <p:cNvSpPr/>
          <p:nvPr/>
        </p:nvSpPr>
        <p:spPr>
          <a:xfrm>
            <a:off x="2412525" y="25240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g2fe9d51c04f_0_0"/>
          <p:cNvSpPr/>
          <p:nvPr/>
        </p:nvSpPr>
        <p:spPr>
          <a:xfrm>
            <a:off x="-1360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1" name="Google Shape;281;g2fe9d51c04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g2fe9d51c04f_0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g2fe9d51c04f_0_0"/>
          <p:cNvSpPr txBox="1"/>
          <p:nvPr/>
        </p:nvSpPr>
        <p:spPr>
          <a:xfrm>
            <a:off x="484775" y="2225234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 УНЕСКО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4" name="Google Shape;284;g2fe9d51c04f_0_0"/>
          <p:cNvSpPr txBox="1"/>
          <p:nvPr/>
        </p:nvSpPr>
        <p:spPr>
          <a:xfrm>
            <a:off x="1613180" y="3914073"/>
            <a:ext cx="5625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Погодности отвореног образовања (ОЕ) </a:t>
            </a:r>
            <a:endParaRPr b="1" i="0" sz="18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en-DE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85" name="Google Shape;285;g2fe9d51c04f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g2fe9d51c04f_0_0"/>
          <p:cNvSpPr txBox="1"/>
          <p:nvPr/>
        </p:nvSpPr>
        <p:spPr>
          <a:xfrm>
            <a:off x="1526075" y="4662400"/>
            <a:ext cx="5799600" cy="50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Подржите професионални развој: </a:t>
            </a:r>
            <a:r>
              <a:rPr b="0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укључивање у отворене образовне изворе и отворено образовање на библиотечком, институционалном, националном или међународном нивоу може бити прилика за професионални развој.</a:t>
            </a:r>
            <a:endParaRPr b="0" i="0" sz="1500" u="none" cap="none" strike="noStrike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Уважени партнери: </a:t>
            </a:r>
            <a:r>
              <a:rPr b="0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захваљујући стручности у отвореној настави и отвореним лиценцама, едукатори и истраживачи препознају библиотекаре као поуздане партнере.</a:t>
            </a:r>
            <a:endParaRPr b="0" i="0" sz="1500" u="none" cap="none" strike="noStrike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Развијајте синергију са отвореном науком: </a:t>
            </a:r>
            <a:r>
              <a:rPr b="0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отворена наука и отворено образовање често су раздвојени, а знање је у рукама различитих стручњака. Библиотекари их могу повезати.</a:t>
            </a:r>
            <a:endParaRPr b="0" i="0" sz="1500" u="none" cap="none" strike="noStrike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сарадњу и размену знања: </a:t>
            </a:r>
            <a:r>
              <a:rPr b="0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су основна потпора сарадње, чиме истовремено проширују своје стручне мреже.</a:t>
            </a:r>
            <a:endParaRPr b="0" i="0" sz="1500" u="none" cap="none" strike="noStrike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Смањите трошкове: </a:t>
            </a:r>
            <a:r>
              <a:rPr b="0" i="0" lang="en-DE" sz="150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штедите буџет библиотеке на куповини скупих и рестриктивних лиценци за комерцијалне публикације, као и упућивањем професора и студената на отворене образовне изворе.</a:t>
            </a:r>
            <a:endParaRPr b="0" i="0" sz="1500" u="none" cap="none" strike="noStrike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g2fe9d51c04f_0_0"/>
          <p:cNvSpPr txBox="1"/>
          <p:nvPr/>
        </p:nvSpPr>
        <p:spPr>
          <a:xfrm>
            <a:off x="2357725" y="459425"/>
            <a:ext cx="46293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fe9d51c04f_0_14"/>
          <p:cNvSpPr/>
          <p:nvPr/>
        </p:nvSpPr>
        <p:spPr>
          <a:xfrm>
            <a:off x="179075" y="3891426"/>
            <a:ext cx="7228200" cy="57960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g2fe9d51c04f_0_14"/>
          <p:cNvSpPr/>
          <p:nvPr/>
        </p:nvSpPr>
        <p:spPr>
          <a:xfrm>
            <a:off x="2412525" y="25240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g2fe9d51c04f_0_14"/>
          <p:cNvSpPr/>
          <p:nvPr/>
        </p:nvSpPr>
        <p:spPr>
          <a:xfrm>
            <a:off x="-12840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5" name="Google Shape;295;g2fe9d51c04f_0_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g2fe9d51c04f_0_14"/>
          <p:cNvSpPr/>
          <p:nvPr/>
        </p:nvSpPr>
        <p:spPr>
          <a:xfrm>
            <a:off x="152989" y="152400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g2fe9d51c04f_0_1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g2fe9d51c04f_0_14"/>
          <p:cNvSpPr/>
          <p:nvPr/>
        </p:nvSpPr>
        <p:spPr>
          <a:xfrm>
            <a:off x="2412525" y="25240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g2fe9d51c04f_0_14"/>
          <p:cNvSpPr txBox="1"/>
          <p:nvPr/>
        </p:nvSpPr>
        <p:spPr>
          <a:xfrm>
            <a:off x="1582775" y="4662400"/>
            <a:ext cx="5666700" cy="53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15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Привуците нова лица у библиотечку струку: </a:t>
            </a:r>
            <a:r>
              <a:rPr b="0" i="0" lang="en-DE" sz="115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снажна веза између отвореног образовања и социјалне правде чини да библиотекарство буде привлачан позив за будуће стручњаке и нове нараштаје библиотекара.</a:t>
            </a:r>
            <a:endParaRPr b="0" i="0" sz="1150" u="none" cap="none" strike="noStrike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50" u="none" cap="none" strike="noStrike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15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Стекните признатост: </a:t>
            </a:r>
            <a:r>
              <a:rPr b="0" i="0" lang="en-DE" sz="115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они који развијају отворене образовне изворе и омогућавају њихово коришћење завређују углед широм света јер заговарају отвореност и друге универзалне вредности. Улога библиотекара-информатичара као онога ко се стара о образовним материјалима постаје још значајнија са применом отвореног образовања.</a:t>
            </a:r>
            <a:endParaRPr b="0" i="0" sz="1150" u="none" cap="none" strike="noStrike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50" u="none" cap="none" strike="noStrike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15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Проширите утицај и досег: </a:t>
            </a:r>
            <a:r>
              <a:rPr b="0" i="0" lang="en-DE" sz="1150" u="none" cap="none" strike="noStrike">
                <a:solidFill>
                  <a:srgbClr val="2F5496"/>
                </a:solidFill>
                <a:latin typeface="Open Sans"/>
                <a:ea typeface="Open Sans"/>
                <a:cs typeface="Open Sans"/>
                <a:sym typeface="Open Sans"/>
              </a:rPr>
              <a:t>помозите да се повећа утицај библиотекара изван њихових институција.</a:t>
            </a:r>
            <a:endParaRPr b="0" i="0" sz="1150" u="none" cap="none" strike="noStrike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 sz="115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DE" sz="115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Допринесите постизању циљева одрживог развоја: </a:t>
            </a:r>
            <a:r>
              <a:rPr lang="en-DE" sz="115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помозите стварање конкретнијег и мерљивијег доприноса у постизању циљева одрживог развоја.</a:t>
            </a:r>
            <a:endParaRPr sz="115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5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15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Ускладите активности са стратегијом равноправности, разноликости и инклузије: </a:t>
            </a:r>
            <a:r>
              <a:rPr lang="en-DE" sz="115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користе отворено образовање као стратешко средство за унапређење циљева једнакости, разноликости и инклузије, осигуравајући да окружење за учење буде приступачно свима.</a:t>
            </a:r>
            <a:endParaRPr sz="115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 sz="115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15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колеге и добијте њихову подршку: </a:t>
            </a:r>
            <a:r>
              <a:rPr lang="en-DE" sz="115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негују концепт целоживотног учења тако што пружају разноврсне образовне могућности и негују међусобну подршку унутар својих заједница.</a:t>
            </a:r>
            <a:endParaRPr sz="115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50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50">
              <a:solidFill>
                <a:srgbClr val="2F549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0" name="Google Shape;300;g2fe9d51c04f_0_14"/>
          <p:cNvSpPr txBox="1"/>
          <p:nvPr/>
        </p:nvSpPr>
        <p:spPr>
          <a:xfrm>
            <a:off x="1806700" y="3911175"/>
            <a:ext cx="55116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Погодности отвореног образовања (ОЕ)</a:t>
            </a:r>
            <a:endParaRPr b="1" i="0" sz="18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en-DE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01" name="Google Shape;301;g2fe9d51c04f_0_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g2fe9d51c04f_0_1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g2fe9d51c04f_0_14"/>
          <p:cNvSpPr txBox="1"/>
          <p:nvPr/>
        </p:nvSpPr>
        <p:spPr>
          <a:xfrm>
            <a:off x="484775" y="2225234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 УНЕСКО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4" name="Google Shape;304;g2fe9d51c04f_0_14"/>
          <p:cNvSpPr txBox="1"/>
          <p:nvPr/>
        </p:nvSpPr>
        <p:spPr>
          <a:xfrm>
            <a:off x="2357725" y="459425"/>
            <a:ext cx="46293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Google Shape;309;g11523b8fdf7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g11523b8fdf7_1_0"/>
          <p:cNvSpPr txBox="1"/>
          <p:nvPr/>
        </p:nvSpPr>
        <p:spPr>
          <a:xfrm>
            <a:off x="1056640" y="1065775"/>
            <a:ext cx="3251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g11523b8fdf7_1_0"/>
          <p:cNvSpPr txBox="1"/>
          <p:nvPr/>
        </p:nvSpPr>
        <p:spPr>
          <a:xfrm>
            <a:off x="519700" y="4112222"/>
            <a:ext cx="6418200" cy="160061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КОМПЛЕТ АЛАТКИ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12" name="Google Shape;312;g11523b8fdf7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g11523b8fdf7_1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869" y="72047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g11523b8fdf7_1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g11523b8fdf7_1_0"/>
          <p:cNvSpPr txBox="1"/>
          <p:nvPr/>
        </p:nvSpPr>
        <p:spPr>
          <a:xfrm>
            <a:off x="569400" y="5668975"/>
            <a:ext cx="6414000" cy="15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200" lIns="74200" spcFirstLastPara="1" rIns="74200" wrap="square" tIns="742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17"/>
              </a:spcBef>
              <a:spcAft>
                <a:spcPts val="0"/>
              </a:spcAft>
              <a:buNone/>
            </a:pP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„Serbian_OE Benefits – ENOEL Toolkit“ is an adaptation of „An ENOEL Toolkit“ (version 4) published as of </a:t>
            </a:r>
            <a:r>
              <a:rPr lang="en-DE" sz="1000">
                <a:latin typeface="Open Sans"/>
                <a:ea typeface="Open Sans"/>
                <a:cs typeface="Open Sans"/>
                <a:sym typeface="Open Sans"/>
              </a:rPr>
              <a:t>September 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202</a:t>
            </a:r>
            <a:r>
              <a:rPr lang="en-DE" sz="10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-DE" sz="1000" u="none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(the „Original Work“), licensed by</a:t>
            </a:r>
            <a:r>
              <a:rPr b="0" i="0" lang="en-DE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en-DE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-DE" sz="10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„Adapter“) under a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Serbian.</a:t>
            </a:r>
            <a:endParaRPr sz="1600"/>
          </a:p>
          <a:p>
            <a:pPr indent="0" lvl="0" marL="0" marR="0" rtl="0" algn="ctr">
              <a:lnSpc>
                <a:spcPct val="115000"/>
              </a:lnSpc>
              <a:spcBef>
                <a:spcPts val="1217"/>
              </a:spcBef>
              <a:spcAft>
                <a:spcPts val="649"/>
              </a:spcAft>
              <a:buNone/>
            </a:pP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Nataša Dakić, Svjetlana Đelić, and Mina Dizdar for the Serbian translation.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f8a48c4d7a_0_21"/>
          <p:cNvSpPr txBox="1"/>
          <p:nvPr/>
        </p:nvSpPr>
        <p:spPr>
          <a:xfrm>
            <a:off x="443400" y="1537475"/>
            <a:ext cx="6643200" cy="86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То је скуп алатки (слајдова, летака и картица) које је </a:t>
            </a:r>
            <a:r>
              <a:rPr b="0" i="0" lang="en-DE" sz="14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припремила Европска мрежа библиотекара отвореног образовања (European Network of Open Education Librarians – ENOEL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). Комплет алатки има циљ да поспеши подизање свести о важности отвореног образовања и да укаже на погодности које пружа студентима, професорима, институцијама, друштву и библиотекарима.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Овај комплет садржи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шаблоне летака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Можете користити шаблоне онакве какви јесу или их прилагодити како вам одговара.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Када користите шаблон,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преузмите цео комплет или појединачни слајд који желите да користите и одштампајте.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Ако желите да прилагодите шаблон морате да: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преузмете алат који желите да користите;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прилагодите га (додајте лого своје организације, или унесите било коју другу промену коју сматрате неопходном);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прилагођена верзија треба да има белешку на којој пише: „Ово дело је дериват [назив датотеке (на пример, Serbian_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OE Benefits – ENOEL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leaflets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)] [линк до оригиналног извора:</a:t>
            </a:r>
            <a:r>
              <a:rPr b="0" i="0" lang="en-DE" sz="1200" u="none" cap="none" strike="noStrike">
                <a:solidFill>
                  <a:srgbClr val="004993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https://doi.org/10.5281/zenodo.5568482], од</a:t>
            </a:r>
            <a:r>
              <a:rPr b="0" i="0" lang="en-DE" sz="1200" u="none" cap="none" strike="noStrike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2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b="0" i="0" lang="en-DE" sz="12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en-DE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.“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наставку ћете наћи кратак опис о томе како је комплет организован и предлоге за коришћење одређених слајдова.</a:t>
            </a: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Ово су само предлози који ће вас усмерити да изаберете алате и прилагодите их својим потребама.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 3 –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Даје пример како се шаблон може прилагодити, укључујући постављање лога ваше организације и изјаве о ауторству.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Слајдови 4–15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– Приказују предности отвореног образовања (Open Education – OE) за пет различитих заинтересованих страна: студенте (жута позадина), професоре (наранџаста позадина), институције (тиркизна позадина), за све (бела позадина) и за библиотекаре (плава позадина). Можете их користити за обраћање овим специфичним заинтересованим странама.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Почетни слајдови за сваку групу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(слајдови 4, 7, 10, 12, 14) приказују шта Европска мрежа библиотекара отвореног образовања (ENOEL) сматра најважнијом предношћу за сваку групу. 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Преостали слајдови у свакој групи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наводе преостале предности (слајдови 5–6 су за студенте, 8–9 за професоре, 11 за институције, 13 за све, а 15 за библиотекаре).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6" name="Google Shape;96;gf8a48c4d7a_0_2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69400" y="304481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gf8a48c4d7a_0_21"/>
          <p:cNvSpPr txBox="1"/>
          <p:nvPr/>
        </p:nvSpPr>
        <p:spPr>
          <a:xfrm>
            <a:off x="591700" y="404750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gf8a48c4d7a_0_21"/>
          <p:cNvSpPr txBox="1"/>
          <p:nvPr/>
        </p:nvSpPr>
        <p:spPr>
          <a:xfrm>
            <a:off x="2502650" y="304481"/>
            <a:ext cx="3520800" cy="12926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Представљамо вам комплет алатки за приказивање предности отвореног образовања!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f7f8b365c8_2_0"/>
          <p:cNvSpPr/>
          <p:nvPr/>
        </p:nvSpPr>
        <p:spPr>
          <a:xfrm>
            <a:off x="15240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gf7f8b365c8_2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f7f8b365c8_2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7f8b365c8_2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gf7f8b365c8_2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gf7f8b365c8_2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gf7f8b365c8_2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gf7f8b365c8_2_0"/>
          <p:cNvSpPr txBox="1"/>
          <p:nvPr/>
        </p:nvSpPr>
        <p:spPr>
          <a:xfrm>
            <a:off x="5773325" y="9997650"/>
            <a:ext cx="15180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your logo here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gf7f8b365c8_2_0"/>
          <p:cNvSpPr txBox="1"/>
          <p:nvPr/>
        </p:nvSpPr>
        <p:spPr>
          <a:xfrm>
            <a:off x="493200" y="2829575"/>
            <a:ext cx="20655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“Serbian_</a:t>
            </a:r>
            <a:r>
              <a:rPr lang="en-DE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r>
              <a:rPr b="0" i="0" lang="en-DE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OE Benefits - ENOEL </a:t>
            </a:r>
            <a:r>
              <a:rPr lang="en-DE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leaflets</a:t>
            </a:r>
            <a:r>
              <a:rPr b="0" i="0" lang="en-DE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”,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9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https://zenodo.org/doi/10.5281/zenodo.5568482</a:t>
            </a:r>
            <a:r>
              <a:rPr b="0" i="0" lang="en-DE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by </a:t>
            </a:r>
            <a:r>
              <a:rPr b="0" i="0" lang="en-DE" sz="9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SPARC EUROPE </a:t>
            </a:r>
            <a:r>
              <a:rPr b="0" i="0" lang="en-DE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en-DE" sz="9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7"/>
              </a:rPr>
              <a:t>CC BY</a:t>
            </a:r>
            <a:endParaRPr b="0" i="0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2" name="Google Shape;112;gf7f8b365c8_2_0"/>
          <p:cNvSpPr txBox="1"/>
          <p:nvPr/>
        </p:nvSpPr>
        <p:spPr>
          <a:xfrm>
            <a:off x="2357725" y="459425"/>
            <a:ext cx="4629300" cy="172351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3" name="Google Shape;113;gf7f8b365c8_2_0"/>
          <p:cNvSpPr txBox="1"/>
          <p:nvPr/>
        </p:nvSpPr>
        <p:spPr>
          <a:xfrm>
            <a:off x="4996025" y="2610488"/>
            <a:ext cx="2295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ПРИМЕР ПРИЛАГОЂАВАЊА ВАШИМ ПОТРЕБАМА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gf7f8b365c8_2_0"/>
          <p:cNvSpPr txBox="1"/>
          <p:nvPr/>
        </p:nvSpPr>
        <p:spPr>
          <a:xfrm>
            <a:off x="2528550" y="3353475"/>
            <a:ext cx="341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Додајте изјаву о ауторству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f7f8b365c8_2_0"/>
          <p:cNvSpPr/>
          <p:nvPr/>
        </p:nvSpPr>
        <p:spPr>
          <a:xfrm>
            <a:off x="2558650" y="2959700"/>
            <a:ext cx="743700" cy="4002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gf7f8b365c8_2_0"/>
          <p:cNvSpPr/>
          <p:nvPr/>
        </p:nvSpPr>
        <p:spPr>
          <a:xfrm>
            <a:off x="6458675" y="8743625"/>
            <a:ext cx="446100" cy="8313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f7f8b365c8_2_0"/>
          <p:cNvSpPr txBox="1"/>
          <p:nvPr/>
        </p:nvSpPr>
        <p:spPr>
          <a:xfrm>
            <a:off x="3370875" y="9637514"/>
            <a:ext cx="341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Додајте лого ваше институције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f7f8b365c8_2_0"/>
          <p:cNvSpPr txBox="1"/>
          <p:nvPr/>
        </p:nvSpPr>
        <p:spPr>
          <a:xfrm>
            <a:off x="493200" y="2290460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УНЕСКО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8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9" name="Google Shape;119;gf7f8b365c8_2_0"/>
          <p:cNvSpPr txBox="1"/>
          <p:nvPr/>
        </p:nvSpPr>
        <p:spPr>
          <a:xfrm>
            <a:off x="286800" y="4070700"/>
            <a:ext cx="5735400" cy="53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r>
              <a:rPr lang="en-DE" sz="1300">
                <a:solidFill>
                  <a:schemeClr val="dk1"/>
                </a:solidFill>
              </a:rPr>
              <a:t> </a:t>
            </a:r>
            <a:r>
              <a:rPr b="1" lang="en-DE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sz="17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7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en-DE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-DE" sz="17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студенте</a:t>
            </a:r>
            <a:endParaRPr b="1"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трајни приступ: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ће моћи да приступе изворима чак и након што заврше курс.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инклузију: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могу се прилагодити тако да одражавају профиле студената и њихове будуће потребе, одговарајући на различите нивое инклузије.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разноврсност учења: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са сваког места, било када, у више наврата (немојте потцењивати вредност понављања!) са разних уређаја и у разним форматима.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подржава подешавања и за неформално и за мање формално учење.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Унапредите целоживотно учење: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свима, свих узраста, кад год неко пожели да нешто научи или да се нечега подсети.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Уштедите трошкове: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високе цене могу навести студенте да користе старије верзије одређених публикација; са отвореним образовним изворима (OER) ово не представља проблем.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f8a48c4d7a_0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f8a48c4d7a_0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gf8a48c4d7a_0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f8a48c4d7a_0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gf8a48c4d7a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gf8a48c4d7a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gf8a48c4d7a_0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gf8a48c4d7a_0_0"/>
          <p:cNvSpPr txBox="1"/>
          <p:nvPr/>
        </p:nvSpPr>
        <p:spPr>
          <a:xfrm>
            <a:off x="2357725" y="459425"/>
            <a:ext cx="4629300" cy="172351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2" name="Google Shape;132;gf8a48c4d7a_0_0"/>
          <p:cNvSpPr txBox="1"/>
          <p:nvPr/>
        </p:nvSpPr>
        <p:spPr>
          <a:xfrm>
            <a:off x="493200" y="2290460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УНЕСКО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3" name="Google Shape;133;gf8a48c4d7a_0_0"/>
          <p:cNvSpPr txBox="1"/>
          <p:nvPr/>
        </p:nvSpPr>
        <p:spPr>
          <a:xfrm>
            <a:off x="286800" y="4070700"/>
            <a:ext cx="5735400" cy="53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r>
              <a:rPr lang="en-DE" sz="1300">
                <a:solidFill>
                  <a:schemeClr val="dk1"/>
                </a:solidFill>
              </a:rPr>
              <a:t> </a:t>
            </a:r>
            <a:r>
              <a:rPr b="1" lang="en-DE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sz="17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DE" sz="17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en-DE" sz="1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-DE" sz="17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студенте</a:t>
            </a:r>
            <a:endParaRPr b="1"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трајни приступ: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ће моћи да приступе изворима чак и након што заврше курс.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инклузију: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могу се прилагодити тако да одражавају профиле студената и њихове будуће потребе, одговарајући на различите нивое инклузије.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разноврсност учења: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са сваког места, било када, у више наврата (немојте потцењивати вредност понављања!) са разних уређаја и у разним форматима.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подржава подешавања и за неформално и за мање формално учење.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Унапредите целоживотно учење: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свима, свих узраста, кад год неко пожели да нешто научи или да се нечега подсети.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Уштедите трошкове: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високе цене могу навести студенте да користе старије верзије одређених публикација; са отвореним образовним изворима (OER) ово не представља проблем.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f81126334d_0_6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f81126334d_0_6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gf81126334d_0_6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gf81126334d_0_6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gf81126334d_0_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gf81126334d_0_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f81126334d_0_6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gf81126334d_0_6"/>
          <p:cNvSpPr txBox="1"/>
          <p:nvPr/>
        </p:nvSpPr>
        <p:spPr>
          <a:xfrm>
            <a:off x="493200" y="229046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УНЕСКО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gf81126334d_0_6"/>
          <p:cNvSpPr txBox="1"/>
          <p:nvPr/>
        </p:nvSpPr>
        <p:spPr>
          <a:xfrm>
            <a:off x="493200" y="4200800"/>
            <a:ext cx="5593200" cy="478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r>
              <a:rPr lang="en-DE" sz="1300"/>
              <a:t> </a:t>
            </a: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7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en-DE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7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студенте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Побољштајте прилике за учење: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који користе отворене образовне изворе пролазе исто или боље од оних који користе традиционалне материјале за учење.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Будите спремни: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доступни су од самог почетка курсева, што значи да студенти могу одмах да их користе.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Побољшајте квалитет: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омогућавају побољшање квалитета и стална ажурирања, заједно са брзом дисеминацијом, што осигурава да су информације у њима актуелне.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Наградите отворене праксе: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се могу сматрати делом уредничког тима и бити цењени захваљујући своме раду и вештинама.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Google Shape;147;gf81126334d_0_6"/>
          <p:cNvSpPr txBox="1"/>
          <p:nvPr/>
        </p:nvSpPr>
        <p:spPr>
          <a:xfrm>
            <a:off x="2357725" y="459425"/>
            <a:ext cx="46293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f81126334d_0_23"/>
          <p:cNvSpPr/>
          <p:nvPr/>
        </p:nvSpPr>
        <p:spPr>
          <a:xfrm>
            <a:off x="165900" y="180850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f81126334d_0_23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f81126334d_0_23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gf81126334d_0_23"/>
          <p:cNvSpPr/>
          <p:nvPr/>
        </p:nvSpPr>
        <p:spPr>
          <a:xfrm>
            <a:off x="2396100" y="2672725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f81126334d_0_23"/>
          <p:cNvSpPr txBox="1"/>
          <p:nvPr/>
        </p:nvSpPr>
        <p:spPr>
          <a:xfrm>
            <a:off x="493200" y="4232975"/>
            <a:ext cx="5593500" cy="46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r>
              <a:rPr lang="en-DE"/>
              <a:t> </a:t>
            </a: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студенте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Омогућава бесплатан приступ, и више од тога: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бесплатни приступ + права коришћења.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боље образовање: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бољу будућност (</a:t>
            </a:r>
            <a:r>
              <a:rPr b="0" i="0" lang="en-DE" sz="14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SDG 4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„Обезбедите инклузивно и равноправно квалитетно образовање и унапредите могућности целоживотног учења за свакога.“)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Унапредите разумевање: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могу да преиспитају концепте / идеје користећи различите изворе (тј. да понове исти концепт користећи другачије објашњење).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Стварајте заједно: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омогућава студентима да наступе као партнери у заједничком стварању, од чега ће и сами имати корист.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" name="Google Shape;157;gf81126334d_0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gf81126334d_0_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gf81126334d_0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gf81126334d_0_23"/>
          <p:cNvSpPr txBox="1"/>
          <p:nvPr/>
        </p:nvSpPr>
        <p:spPr>
          <a:xfrm>
            <a:off x="2357725" y="459425"/>
            <a:ext cx="4629300" cy="172351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Google Shape;161;gf81126334d_0_23"/>
          <p:cNvSpPr txBox="1"/>
          <p:nvPr/>
        </p:nvSpPr>
        <p:spPr>
          <a:xfrm>
            <a:off x="493200" y="2290460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УНЕСКО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f81126334d_0_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gf81126334d_0_42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gf81126334d_0_4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gf81126334d_0_42"/>
          <p:cNvSpPr/>
          <p:nvPr/>
        </p:nvSpPr>
        <p:spPr>
          <a:xfrm>
            <a:off x="-1091550" y="5733628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0" name="Google Shape;170;gf81126334d_0_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gf81126334d_0_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gf81126334d_0_42"/>
          <p:cNvSpPr txBox="1"/>
          <p:nvPr/>
        </p:nvSpPr>
        <p:spPr>
          <a:xfrm>
            <a:off x="2357725" y="459425"/>
            <a:ext cx="4629300" cy="172351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3" name="Google Shape;173;gf81126334d_0_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gf81126334d_0_42"/>
          <p:cNvSpPr txBox="1"/>
          <p:nvPr/>
        </p:nvSpPr>
        <p:spPr>
          <a:xfrm>
            <a:off x="1788750" y="4586200"/>
            <a:ext cx="5568300" cy="50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Дозволите прилагођавање: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могу (делимично или потпуно) да прилагоде отворене образовне изворе (OER)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тако што за сваки образовни процес бирају адекватне материјале и тако доприносе његовом квалитету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Обезбедите отворену наставу: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коришћењем отворених образовних извора (OER), студенти активно учествују у образовном процесу и стварању материјала за учење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који, уз подршку професора, суштински постаје њихов</a:t>
            </a:r>
            <a:endParaRPr b="0" i="0" sz="1500" u="none" cap="none" strike="noStrike">
              <a:solidFill>
                <a:srgbClr val="000000"/>
              </a:solidFill>
              <a:highlight>
                <a:srgbClr val="00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углед: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квалитетни отворени образовни извори (OER) доприносе угледу професора на локалном и глобалном нивоу,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 чему пружају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нове могућности за сарадњу са колегама широм света.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5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Смањите оптерећење: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не морају сваки пут да измишљају топлу воду, већ могу поново да користе постојеће материјале.</a:t>
            </a:r>
            <a:endParaRPr sz="15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Инспиришите: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омогућавају рађање нових идеја.</a:t>
            </a:r>
            <a:endParaRPr sz="1500"/>
          </a:p>
        </p:txBody>
      </p:sp>
      <p:sp>
        <p:nvSpPr>
          <p:cNvPr id="175" name="Google Shape;175;gf81126334d_0_42"/>
          <p:cNvSpPr txBox="1"/>
          <p:nvPr/>
        </p:nvSpPr>
        <p:spPr>
          <a:xfrm>
            <a:off x="1752450" y="3981275"/>
            <a:ext cx="5404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r>
              <a:rPr lang="en-DE"/>
              <a:t> </a:t>
            </a: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 професоре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gf81126334d_0_42"/>
          <p:cNvSpPr txBox="1"/>
          <p:nvPr/>
        </p:nvSpPr>
        <p:spPr>
          <a:xfrm>
            <a:off x="493200" y="2290460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УНЕСКО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f7f8b365c8_1_2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gf7f8b365c8_1_23"/>
          <p:cNvSpPr/>
          <p:nvPr/>
        </p:nvSpPr>
        <p:spPr>
          <a:xfrm>
            <a:off x="182250" y="3899775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f7f8b365c8_1_23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gf7f8b365c8_1_23"/>
          <p:cNvSpPr/>
          <p:nvPr/>
        </p:nvSpPr>
        <p:spPr>
          <a:xfrm>
            <a:off x="-109155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5" name="Google Shape;185;gf7f8b365c8_1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gf7f8b365c8_1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7" name="Google Shape;187;gf7f8b365c8_1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f7f8b365c8_1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gf7f8b365c8_1_23"/>
          <p:cNvSpPr txBox="1"/>
          <p:nvPr/>
        </p:nvSpPr>
        <p:spPr>
          <a:xfrm>
            <a:off x="1826900" y="4445550"/>
            <a:ext cx="5404800" cy="51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Подстичите активни приступ: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могу да осмисле различите стратегије како би подржали практично учење кроз рад заснован на прерађивању/прилагођавању отворених образовних извора (OER).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Подстичите сарадњу: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повратне информације међу колегама, сарадња између студената и укључивање стручњака су увишестручени, што доприноси усавршавању професора, захваљујући процесу који се спроводи кроз отворене лиценце.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иновацију: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нуде могућност за побољшање квалитета наставног материјала, омогућавајући другима да их унапређују и пружају конструктивне повратне информације.</a:t>
            </a:r>
            <a:endParaRPr sz="16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Обезбедите наслеђе: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процес поновне употребе, започет отвореним образовним изворима (OER), наставља се и након пензионисања.</a:t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gf7f8b365c8_1_23"/>
          <p:cNvSpPr txBox="1"/>
          <p:nvPr/>
        </p:nvSpPr>
        <p:spPr>
          <a:xfrm>
            <a:off x="1752450" y="3981275"/>
            <a:ext cx="5404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r>
              <a:rPr lang="en-DE"/>
              <a:t> </a:t>
            </a: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 професоре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1" name="Google Shape;191;gf7f8b365c8_1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gf7f8b365c8_1_23"/>
          <p:cNvSpPr txBox="1"/>
          <p:nvPr/>
        </p:nvSpPr>
        <p:spPr>
          <a:xfrm>
            <a:off x="2357725" y="459425"/>
            <a:ext cx="4629300" cy="172351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прерасподелу.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Google Shape;193;gf7f8b365c8_1_23"/>
          <p:cNvSpPr txBox="1"/>
          <p:nvPr/>
        </p:nvSpPr>
        <p:spPr>
          <a:xfrm>
            <a:off x="493200" y="2290460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УНЕСКО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f81126334d_0_6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f81126334d_0_64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gf81126334d_0_6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1" name="Google Shape;201;gf81126334d_0_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gf81126334d_0_6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3" name="Google Shape;203;gf81126334d_0_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gf81126334d_0_6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ОСНОВЕ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gf81126334d_0_64"/>
          <p:cNvSpPr txBox="1"/>
          <p:nvPr/>
        </p:nvSpPr>
        <p:spPr>
          <a:xfrm>
            <a:off x="2357725" y="459425"/>
            <a:ext cx="4629300" cy="16927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„Отворени образовни извори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су материјали за учење, подучавање и истраживање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било ком формату и медију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су у јавном власништву или су под ауторским правима објављени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 отвореном лиценцом,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 дозвољавају бесплатан приступ, поновну употребу, прилагођавање и прерасподелу.“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6" name="Google Shape;206;gf81126334d_0_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gf81126334d_0_64"/>
          <p:cNvSpPr/>
          <p:nvPr/>
        </p:nvSpPr>
        <p:spPr>
          <a:xfrm>
            <a:off x="-1133475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gf81126334d_0_64"/>
          <p:cNvSpPr txBox="1"/>
          <p:nvPr/>
        </p:nvSpPr>
        <p:spPr>
          <a:xfrm>
            <a:off x="1746825" y="4727875"/>
            <a:ext cx="5228400" cy="46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Проширите избор: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уџбеници проширују наставне материјале и гарантују исти ниво квалитета као и традиционални уџбеници.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Повећајте академску слободу: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отворене лиценце за отворене образовне изворе (OER) омогућавају факултетима да редовно прилагођавају и ажурирају материјале за учење на курсевима.</a:t>
            </a:r>
            <a:endParaRPr sz="16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Представите иновативност и креативност: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креативност коју факултет негује привући ће потенцијалне студенте и покровитеље. То ће допринети упису студената на одређене курсеве и повећати значај појединих професора</a:t>
            </a:r>
            <a:endParaRPr b="0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9" name="Google Shape;209;gf81126334d_0_64"/>
          <p:cNvSpPr txBox="1"/>
          <p:nvPr/>
        </p:nvSpPr>
        <p:spPr>
          <a:xfrm>
            <a:off x="1746825" y="4035000"/>
            <a:ext cx="5404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Предностиотвореног образовања (ОЕ) </a:t>
            </a:r>
            <a:r>
              <a:rPr b="1" i="0" lang="en-DE" sz="1800" u="none" cap="none" strike="noStrik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 професоре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0" name="Google Shape;210;gf81126334d_0_64"/>
          <p:cNvSpPr txBox="1"/>
          <p:nvPr/>
        </p:nvSpPr>
        <p:spPr>
          <a:xfrm>
            <a:off x="493200" y="2290460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УНЕСКО о отвореним образовним изворима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2021-07-01T10:24:04Z</dcterms:created>
  <dc:creator>Agata Morka</dc:creator>
</cp:coreProperties>
</file>